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49" r:id="rId3"/>
    <p:sldId id="368" r:id="rId4"/>
    <p:sldId id="369" r:id="rId5"/>
    <p:sldId id="370" r:id="rId6"/>
    <p:sldId id="371" r:id="rId7"/>
    <p:sldId id="373" r:id="rId8"/>
    <p:sldId id="372" r:id="rId9"/>
    <p:sldId id="374" r:id="rId10"/>
    <p:sldId id="375" r:id="rId11"/>
    <p:sldId id="376" r:id="rId12"/>
    <p:sldId id="377" r:id="rId13"/>
    <p:sldId id="379" r:id="rId14"/>
    <p:sldId id="380" r:id="rId15"/>
    <p:sldId id="381" r:id="rId16"/>
    <p:sldId id="387" r:id="rId17"/>
    <p:sldId id="388" r:id="rId18"/>
    <p:sldId id="389" r:id="rId19"/>
    <p:sldId id="392" r:id="rId20"/>
    <p:sldId id="1163" r:id="rId21"/>
    <p:sldId id="1165" r:id="rId22"/>
    <p:sldId id="390" r:id="rId23"/>
    <p:sldId id="383" r:id="rId24"/>
    <p:sldId id="384" r:id="rId25"/>
    <p:sldId id="385" r:id="rId26"/>
    <p:sldId id="386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81636" autoAdjust="0"/>
  </p:normalViewPr>
  <p:slideViewPr>
    <p:cSldViewPr snapToGrid="0" snapToObjects="1">
      <p:cViewPr varScale="1">
        <p:scale>
          <a:sx n="103" d="100"/>
          <a:sy n="103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83F0EC9-4A05-495C-8B9B-5F3C26434F53}" type="datetimeFigureOut">
              <a:rPr lang="he-IL" smtClean="0"/>
              <a:t>י'/טבת/תשפ"ה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62DAD4D-23A0-49A2-8DC7-14E667B796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735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8477-F866-D644-BD5F-24E42B87B320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95FAE-557F-5443-B39B-B81E0A60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7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A007-A223-1EBC-6E3F-25957BD88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EB6E6-A43C-DE9E-3C6C-80F6AA22E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7AEE0-CBD8-6EC4-5E30-3CB9D5DC7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5CD7-DF7B-D694-302E-5536466F9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59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77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46DF-71CC-5E1E-0B44-075AA436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7107B-8290-ACA0-18E1-3CF708E39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0B3A5-EFFD-7A52-CFB3-B59B660DE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4105B-B665-97C7-2C8A-2CBB3400C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44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9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0" i="0" dirty="0">
              <a:solidFill>
                <a:srgbClr val="555555"/>
              </a:solidFill>
              <a:effectLst/>
              <a:latin typeface="Mond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87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37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5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81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0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0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0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1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5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9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95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1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95FAE-557F-5443-B39B-B81E0A60D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4" y="-1"/>
            <a:ext cx="47879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31679" y="206279"/>
            <a:ext cx="5699893" cy="5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89001" y="1931307"/>
            <a:ext cx="2075870" cy="2075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9870" y="-529369"/>
            <a:ext cx="7937036" cy="7937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0765" y="0"/>
            <a:ext cx="12204700" cy="6858000"/>
          </a:xfrm>
          <a:prstGeom prst="rect">
            <a:avLst/>
          </a:prstGeom>
        </p:spPr>
      </p:pic>
      <p:sp>
        <p:nvSpPr>
          <p:cNvPr id="10" name="Oval 9"/>
          <p:cNvSpPr/>
          <p:nvPr userDrawn="1"/>
        </p:nvSpPr>
        <p:spPr>
          <a:xfrm>
            <a:off x="1957336" y="-961903"/>
            <a:ext cx="8802104" cy="88021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450856" y="531618"/>
            <a:ext cx="5815064" cy="5815062"/>
          </a:xfrm>
          <a:prstGeom prst="ellipse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4576076" y="1630525"/>
            <a:ext cx="3564624" cy="3564622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6555" y="2359236"/>
            <a:ext cx="3534146" cy="870194"/>
          </a:xfrm>
        </p:spPr>
        <p:txBody>
          <a:bodyPr anchor="b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he-IL" dirty="0"/>
              <a:t>כותרת לפרק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6255" y="3473270"/>
            <a:ext cx="2476073" cy="855067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0" y="-7139"/>
            <a:ext cx="4902199" cy="1032742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030" y="147443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14" y="-1"/>
            <a:ext cx="6400800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3650465" y="-981521"/>
            <a:ext cx="8567905" cy="85679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91600" y="3484740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30" y="5071856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30" y="3484740"/>
            <a:ext cx="2307815" cy="885899"/>
          </a:xfrm>
        </p:spPr>
        <p:txBody>
          <a:bodyPr/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093688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1600" y="3093688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4008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670290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6" name="Footer Placeholder 27">
            <a:extLst>
              <a:ext uri="{FF2B5EF4-FFF2-40B4-BE49-F238E27FC236}">
                <a16:creationId xmlns:a16="http://schemas.microsoft.com/office/drawing/2014/main" id="{88A07722-B917-7145-8B50-18AFE6FA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2774509-DCF4-2848-8D32-9929364D1A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00148" y="-1"/>
            <a:ext cx="7861301" cy="6858001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467601" y="-1208607"/>
            <a:ext cx="8961118" cy="8961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120" y="0"/>
            <a:ext cx="4895252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403" y="1443955"/>
            <a:ext cx="4890969" cy="1362185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58269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269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3120" y="5012933"/>
            <a:ext cx="2307815" cy="87736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</a:t>
            </a:r>
            <a:r>
              <a:rPr lang="he-IL" dirty="0"/>
              <a:t> </a:t>
            </a:r>
            <a:r>
              <a:rPr lang="he-IL" dirty="0" err="1"/>
              <a:t>בח׳י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03120" y="3468581"/>
            <a:ext cx="2307815" cy="88589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>
                <a:solidFill>
                  <a:schemeClr val="tx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 err="1"/>
              <a:t>נדךגוcgwiהגשדע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1890" y="3077529"/>
            <a:ext cx="2307815" cy="383913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82690" y="3077529"/>
            <a:ext cx="2307815" cy="365417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918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2690" y="4611367"/>
            <a:ext cx="2307815" cy="366712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3,940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979A6491-BC9F-C240-AFF6-898A7F6D1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0291D95-6F05-9A47-B0E5-101773C3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C30D-C0AA-7845-BFF1-F8DF9CE6FA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34789" y="-8049"/>
            <a:ext cx="6157212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808189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9678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28694" y="962160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117460" y="1305115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90024" y="234659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778790" y="2689553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90024" y="3666868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778790" y="4007671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628694" y="5035264"/>
            <a:ext cx="2307815" cy="326913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2117460" y="5375519"/>
            <a:ext cx="3818649" cy="62064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6204355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331644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724460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727714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855003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6221694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48983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883690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A3C9BBF0-D090-C643-8072-81501D7FF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D498CC8-DAE2-FD47-AD7A-16430337EC4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97E6F-A4EE-5D49-A167-0D81A3949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8049"/>
            <a:ext cx="6034789" cy="6855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088735" y="232974"/>
            <a:ext cx="6576156" cy="685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754" y="3203079"/>
            <a:ext cx="2311399" cy="870194"/>
          </a:xfrm>
        </p:spPr>
        <p:txBody>
          <a:bodyPr anchor="ctr" anchorCtr="0">
            <a:no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ראשי פרקים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4786" y="962160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234786" y="1305115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37449" y="234659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537449" y="2689553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37449" y="3666868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537449" y="4007671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67568" y="5035264"/>
            <a:ext cx="2307815" cy="326913"/>
          </a:xfrm>
        </p:spPr>
        <p:txBody>
          <a:bodyPr>
            <a:noAutofit/>
          </a:bodyPr>
          <a:lstStyle>
            <a:lvl1pPr algn="l" rtl="0"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67568" y="5375519"/>
            <a:ext cx="3818649" cy="620647"/>
          </a:xfrm>
        </p:spPr>
        <p:txBody>
          <a:bodyPr/>
          <a:lstStyle>
            <a:lvl1pPr algn="l" rtl="0"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 אינטראקציית ירו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5174664" y="1105644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5301953" y="1282626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606475" y="2498118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5594979" y="3830819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5722268" y="4007801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3" name="Oval 42"/>
          <p:cNvSpPr/>
          <p:nvPr userDrawn="1"/>
        </p:nvSpPr>
        <p:spPr>
          <a:xfrm>
            <a:off x="5086071" y="5192422"/>
            <a:ext cx="704961" cy="7049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213360" y="5369404"/>
            <a:ext cx="400632" cy="42784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5705" y="2689050"/>
            <a:ext cx="369598" cy="44173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 dirty="0"/>
              <a:t>1</a:t>
            </a:r>
          </a:p>
        </p:txBody>
      </p:sp>
      <p:sp>
        <p:nvSpPr>
          <p:cNvPr id="32" name="Footer Placeholder 27">
            <a:extLst>
              <a:ext uri="{FF2B5EF4-FFF2-40B4-BE49-F238E27FC236}">
                <a16:creationId xmlns:a16="http://schemas.microsoft.com/office/drawing/2014/main" id="{56958A2A-29CD-D741-99D5-118FA9382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4A2ED92-EBD5-4B48-9FD0-BAB98DB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8F2C31-B00D-7841-B8F7-057AB192D8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62611" y="1327150"/>
            <a:ext cx="10935417" cy="51752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0"/>
            <a:ext cx="1040303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מפה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7850" y="2736850"/>
            <a:ext cx="336550" cy="33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374" y="5065658"/>
            <a:ext cx="336550" cy="33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5463" y="3073400"/>
            <a:ext cx="336550" cy="3365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928" y="2400300"/>
            <a:ext cx="336550" cy="3365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8852" y="2211114"/>
            <a:ext cx="336550" cy="336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908" y="3077341"/>
            <a:ext cx="336550" cy="336550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168783" y="1935058"/>
            <a:ext cx="3186748" cy="801792"/>
          </a:xfrm>
        </p:spPr>
        <p:txBody>
          <a:bodyPr/>
          <a:lstStyle>
            <a:lvl1pPr>
              <a:lnSpc>
                <a:spcPct val="120000"/>
              </a:lnSpc>
              <a:defRPr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68784" y="1435051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5334743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262687" y="2243495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307763" y="241871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89298" y="3073400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12062" y="5069667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-433671" y="2755264"/>
            <a:ext cx="2276165" cy="236222"/>
          </a:xfrm>
        </p:spPr>
        <p:txBody>
          <a:bodyPr/>
          <a:lstStyle>
            <a:lvl1pPr>
              <a:defRPr b="1" baseline="0"/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/>
              <a:t>מיקום במפה</a:t>
            </a:r>
            <a:endParaRPr lang="en-US" dirty="0"/>
          </a:p>
        </p:txBody>
      </p:sp>
      <p:sp>
        <p:nvSpPr>
          <p:cNvPr id="21" name="Footer Placeholder 27">
            <a:extLst>
              <a:ext uri="{FF2B5EF4-FFF2-40B4-BE49-F238E27FC236}">
                <a16:creationId xmlns:a16="http://schemas.microsoft.com/office/drawing/2014/main" id="{7FC60D23-75F6-F648-B004-3FB52DB76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24608D-92E2-7448-A41B-4AD27123B1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3684" y="96503"/>
            <a:ext cx="5092700" cy="685800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8285019" y="1265113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8285019" y="4555569"/>
            <a:ext cx="3186748" cy="80179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92728" y="1265113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92728" y="4555569"/>
            <a:ext cx="3186748" cy="80179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400" baseline="0"/>
            </a:lvl1pPr>
          </a:lstStyle>
          <a:p>
            <a:pPr lvl="0"/>
            <a:r>
              <a:rPr lang="he-IL" dirty="0"/>
              <a:t>צא הקם ינאצם אבסטרקטי מלה </a:t>
            </a:r>
            <a:r>
              <a:rPr lang="he-IL" dirty="0" err="1"/>
              <a:t>אינטרפולציות</a:t>
            </a:r>
            <a:r>
              <a:rPr lang="he-IL" dirty="0"/>
              <a:t>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19982" y="3435927"/>
            <a:ext cx="357201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50035" y="13853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50036" y="5915891"/>
            <a:ext cx="11401" cy="94210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4282619" y="1668510"/>
            <a:ext cx="3534833" cy="35348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791" y="3705676"/>
            <a:ext cx="424917" cy="347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31" y="2237146"/>
            <a:ext cx="403064" cy="3812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807" y="2252912"/>
            <a:ext cx="339934" cy="3763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22" y="3742173"/>
            <a:ext cx="296227" cy="2937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flipV="1">
            <a:off x="6060359" y="2098437"/>
            <a:ext cx="3288" cy="269522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 flipV="1">
            <a:off x="4587525" y="3435926"/>
            <a:ext cx="2812930" cy="10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57359" y="2648982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237123" y="2969455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359" y="4061715"/>
            <a:ext cx="907650" cy="287742"/>
          </a:xfrm>
        </p:spPr>
        <p:txBody>
          <a:bodyPr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25%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6237123" y="4382188"/>
            <a:ext cx="1406852" cy="263391"/>
          </a:xfrm>
        </p:spPr>
        <p:txBody>
          <a:bodyPr>
            <a:noAutofit/>
          </a:bodyPr>
          <a:lstStyle>
            <a:lvl1pPr algn="l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529977" y="2969455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529977" y="4382188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 dirty="0"/>
              <a:t>הקם ינאצם אב</a:t>
            </a:r>
            <a:endParaRPr lang="en-US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4529977" y="2669119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529977" y="4068384"/>
            <a:ext cx="1406852" cy="263391"/>
          </a:xfrm>
        </p:spPr>
        <p:txBody>
          <a:bodyPr>
            <a:noAutofit/>
          </a:bodyPr>
          <a:lstStyle>
            <a:lvl1pPr algn="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25%</a:t>
            </a:r>
            <a:endParaRPr lang="en-US" dirty="0"/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1D6CF15C-84F4-4941-B41A-F149D6127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B9F9564-F3EF-CB47-82AA-B4F62B2AF2C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E9411D8-0630-334B-930E-310C79D65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2889955"/>
            <a:ext cx="1330582" cy="13433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A34D56-6CEF-F64D-AE2D-495B370D9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4560710"/>
            <a:ext cx="1330582" cy="13433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C2EEDB-9FBC-8B4A-9832-927E9EFE4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1230489"/>
            <a:ext cx="1330582" cy="1343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00428D-F4B7-9843-BAD4-C2A69B47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2889955"/>
            <a:ext cx="1330582" cy="1343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4A5B4-92AE-C941-AA47-2BA328470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21242" y="4560710"/>
            <a:ext cx="1330582" cy="134337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52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7221" y="19041"/>
            <a:ext cx="10068310" cy="98108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ראשי פרקים מפורטים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90620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90620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790620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90620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790620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790620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1287221" y="1782779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287221" y="1409772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46131" y="1230489"/>
            <a:ext cx="1330582" cy="1343377"/>
          </a:xfrm>
          <a:prstGeom prst="rect">
            <a:avLst/>
          </a:prstGeom>
        </p:spPr>
      </p:pic>
      <p:sp>
        <p:nvSpPr>
          <p:cNvPr id="5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287221" y="3446430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7221" y="3073423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287221" y="5110081"/>
            <a:ext cx="3186747" cy="71919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 b="0" baseline="0"/>
            </a:lvl1pPr>
          </a:lstStyle>
          <a:p>
            <a:pPr lvl="0"/>
            <a:r>
              <a:rPr lang="he-IL" dirty="0"/>
              <a:t>צא הקם ינאצם אבסטרקטי מלה</a:t>
            </a:r>
            <a:r>
              <a:rPr lang="en-US" dirty="0"/>
              <a:t> </a:t>
            </a:r>
            <a:r>
              <a:rPr lang="he-IL" dirty="0" err="1"/>
              <a:t>אינטרפו</a:t>
            </a:r>
            <a:r>
              <a:rPr lang="en-US" dirty="0"/>
              <a:t> </a:t>
            </a:r>
            <a:r>
              <a:rPr lang="he-IL" dirty="0"/>
              <a:t>לציות סוננת</a:t>
            </a:r>
            <a:r>
              <a:rPr lang="en-US" dirty="0"/>
              <a:t> </a:t>
            </a:r>
            <a:r>
              <a:rPr lang="he-IL" dirty="0"/>
              <a:t>אינטראקציית </a:t>
            </a:r>
            <a:r>
              <a:rPr lang="he-IL" dirty="0" err="1"/>
              <a:t>ירוצא</a:t>
            </a:r>
            <a:r>
              <a:rPr lang="he-IL" dirty="0"/>
              <a:t> הקם ינאצם אבסטרקטי מלה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7221" y="4737074"/>
            <a:ext cx="3186748" cy="272921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5054963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054963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5054963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10539701" y="178277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10539701" y="3411564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0539701" y="5079159"/>
            <a:ext cx="514060" cy="42784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1</a:t>
            </a:r>
            <a:r>
              <a:rPr lang="en-US" dirty="0"/>
              <a:t>0</a:t>
            </a:r>
          </a:p>
        </p:txBody>
      </p:sp>
      <p:sp>
        <p:nvSpPr>
          <p:cNvPr id="34" name="Footer Placeholder 27">
            <a:extLst>
              <a:ext uri="{FF2B5EF4-FFF2-40B4-BE49-F238E27FC236}">
                <a16:creationId xmlns:a16="http://schemas.microsoft.com/office/drawing/2014/main" id="{A26B7019-62B3-4B49-A11B-DDD9ADE46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DF9804C-113D-C449-B422-D5E58F6D73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77" y="19521"/>
            <a:ext cx="7204215" cy="682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0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7404100" y="-1"/>
            <a:ext cx="4787900" cy="68580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112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7536" y="1523204"/>
            <a:ext cx="6629322" cy="860551"/>
          </a:xfrm>
        </p:spPr>
        <p:txBody>
          <a:bodyPr numCol="1" spcCol="540000" rtlCol="1">
            <a:noAutofit/>
          </a:bodyPr>
          <a:lstStyle>
            <a:lvl1pPr marL="0" indent="0" algn="r" rtl="1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33B93D18-DD94-7E4A-AEBF-131C557C8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301153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C9C7A14-FDC7-E841-9FD0-CB6E34D2BA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55035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909388"/>
            <a:ext cx="726433" cy="75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1482175"/>
            <a:ext cx="729633" cy="72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2542338"/>
            <a:ext cx="729633" cy="729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633" y="3702829"/>
            <a:ext cx="729633" cy="729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819" y="4756767"/>
            <a:ext cx="729633" cy="72963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4147457" y="3775680"/>
            <a:ext cx="6630081" cy="844550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147457" y="4865925"/>
            <a:ext cx="6630081" cy="881062"/>
          </a:xfrm>
        </p:spPr>
        <p:txBody>
          <a:bodyPr numCol="1"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4148138" y="2582863"/>
            <a:ext cx="6629400" cy="939800"/>
          </a:xfrm>
        </p:spPr>
        <p:txBody>
          <a:bodyPr/>
          <a:lstStyle>
            <a:lvl1pPr>
              <a:lnSpc>
                <a:spcPct val="120000"/>
              </a:lnSpc>
              <a:defRPr sz="1100"/>
            </a:lvl1pPr>
          </a:lstStyle>
          <a:p>
            <a:pPr lvl="0"/>
            <a:r>
              <a:rPr lang="he-IL" dirty="0"/>
              <a:t>טקסט רץ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A712D-C1F3-314C-8F8A-98D4E6E81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72042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6000" y="16112"/>
            <a:ext cx="6476999" cy="97448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6000" y="1474435"/>
            <a:ext cx="6477000" cy="4217238"/>
          </a:xfrm>
        </p:spPr>
        <p:txBody>
          <a:bodyPr numCol="2" spcCol="540000" rtlCol="1">
            <a:noAutofit/>
          </a:bodyPr>
          <a:lstStyle>
            <a:lvl1pPr marL="0" indent="0" algn="r">
              <a:lnSpc>
                <a:spcPct val="120000"/>
              </a:lnSpc>
              <a:buNone/>
              <a:defRPr sz="11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756" y="1411354"/>
            <a:ext cx="4343400" cy="43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D03623A1-3576-3941-9DD6-786132DC35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A85C6FC-4B56-8D44-825F-805CF8B986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91" y="2527300"/>
            <a:ext cx="576118" cy="57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170299" y="3316032"/>
            <a:ext cx="7787898" cy="535531"/>
          </a:xfrm>
        </p:spPr>
        <p:txBody>
          <a:bodyPr anchor="b">
            <a:noAutofit/>
          </a:bodyPr>
          <a:lstStyle>
            <a:lvl1pPr algn="ctr">
              <a:defRPr sz="3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“</a:t>
            </a:r>
            <a:r>
              <a:rPr lang="he-IL" dirty="0"/>
              <a:t>פה יגיע ציטוט מעורר השראה.״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10" hasCustomPrompt="1"/>
          </p:nvPr>
        </p:nvSpPr>
        <p:spPr>
          <a:xfrm>
            <a:off x="3553656" y="4630216"/>
            <a:ext cx="4771640" cy="382656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 dirty="0"/>
              <a:t>- ביל גייטס, </a:t>
            </a:r>
            <a:r>
              <a:rPr lang="he-IL"/>
              <a:t>מייסד מיקרוסופט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76" y="2548460"/>
            <a:ext cx="523097" cy="5230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C497C2CB-7B7D-154D-B99F-C55C790AD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7C43374-7F20-1449-BBC8-3AFC997683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12B5-AD0D-6A4E-A3C9-C03251F3F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7581" y="5903328"/>
            <a:ext cx="726433" cy="738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C5CD55-CD6D-6F49-9A16-FE32D78DB90F}"/>
              </a:ext>
            </a:extLst>
          </p:cNvPr>
          <p:cNvSpPr/>
          <p:nvPr userDrawn="1"/>
        </p:nvSpPr>
        <p:spPr>
          <a:xfrm>
            <a:off x="0" y="0"/>
            <a:ext cx="12192000" cy="1021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4085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517" y="35002"/>
            <a:ext cx="4677482" cy="955598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25517" y="1474435"/>
            <a:ext cx="4677482" cy="3929428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70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913426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841434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967078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647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953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E4C7D8C4-B880-2347-968A-402852D845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1264CAD-2AA5-5E42-BD55-C178145D6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7110" y="35002"/>
            <a:ext cx="4677482" cy="955598"/>
          </a:xfrm>
        </p:spPr>
        <p:txBody>
          <a:bodyPr anchor="ctr">
            <a:noAutofit/>
          </a:bodyPr>
          <a:lstStyle>
            <a:lvl1pPr algn="l" rtl="0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7110" y="1474435"/>
            <a:ext cx="4677482" cy="3929428"/>
          </a:xfrm>
        </p:spPr>
        <p:txBody>
          <a:bodyPr>
            <a:noAutofit/>
          </a:bodyPr>
          <a:lstStyle>
            <a:lvl1pPr marL="0" indent="0" algn="l" rtl="0">
              <a:lnSpc>
                <a:spcPct val="120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ספציפיקציית</a:t>
            </a:r>
            <a:r>
              <a:rPr lang="he-IL" dirty="0"/>
              <a:t> הל הלשן קרמל תכסו </a:t>
            </a:r>
            <a:r>
              <a:rPr lang="he-IL" dirty="0" err="1"/>
              <a:t>סקסופוני</a:t>
            </a:r>
            <a:r>
              <a:rPr lang="he-IL" dirty="0"/>
              <a:t> זוכר פצע קונסטיטוציוני לחום ושט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מיותמי</a:t>
            </a:r>
            <a:r>
              <a:rPr lang="he-IL" dirty="0"/>
              <a:t> איתן </a:t>
            </a:r>
            <a:r>
              <a:rPr lang="he-IL" dirty="0" err="1"/>
              <a:t>פיזיותרפיית</a:t>
            </a:r>
            <a:r>
              <a:rPr lang="he-IL" dirty="0"/>
              <a:t> פוטוסינתזה בצוע שנת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זנח טסט אאחסנה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8067088" y="456447"/>
            <a:ext cx="4124912" cy="6429262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843952" y="1894706"/>
            <a:ext cx="3235186" cy="3235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665946" y="2139015"/>
            <a:ext cx="4855680" cy="4741279"/>
          </a:xfrm>
          <a:prstGeom prst="rect">
            <a:avLst/>
          </a:prstGeom>
        </p:spPr>
      </p:pic>
      <p:sp>
        <p:nvSpPr>
          <p:cNvPr id="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791590" y="3309398"/>
            <a:ext cx="2547031" cy="2547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53222" y="456447"/>
            <a:ext cx="2633669" cy="2620885"/>
          </a:xfrm>
          <a:prstGeom prst="rect">
            <a:avLst/>
          </a:prstGeom>
        </p:spPr>
      </p:pic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466281" y="855215"/>
            <a:ext cx="1795188" cy="1795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17C49006-1450-BC4E-A409-0456BCB61B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1667B7-50D1-9847-BC35-DC1FC09D19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ED489-6F77-3846-975A-6B3AA7F28C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410" y="-1"/>
            <a:ext cx="10161589" cy="1021091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62256" y="2365389"/>
            <a:ext cx="3040741" cy="314445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6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656" y="1776780"/>
            <a:ext cx="417341" cy="36276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62256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027" y="1776780"/>
            <a:ext cx="417341" cy="362765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02627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98" y="1776780"/>
            <a:ext cx="417341" cy="362765"/>
          </a:xfrm>
          <a:prstGeom prst="rect">
            <a:avLst/>
          </a:prstGeom>
        </p:spPr>
      </p:pic>
      <p:sp>
        <p:nvSpPr>
          <p:cNvPr id="3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98" y="1796286"/>
            <a:ext cx="2477070" cy="337494"/>
          </a:xfrm>
        </p:spPr>
        <p:txBody>
          <a:bodyPr>
            <a:noAutofit/>
          </a:bodyPr>
          <a:lstStyle>
            <a:lvl1pPr>
              <a:defRPr sz="2000" b="1" baseline="0">
                <a:solidFill>
                  <a:schemeClr val="accent1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כותרת נושא</a:t>
            </a:r>
            <a:endParaRPr lang="en-US" dirty="0"/>
          </a:p>
        </p:txBody>
      </p:sp>
      <p:sp>
        <p:nvSpPr>
          <p:cNvPr id="7" name="מציין מיקום טקסט 6"/>
          <p:cNvSpPr>
            <a:spLocks noGrp="1"/>
          </p:cNvSpPr>
          <p:nvPr>
            <p:ph type="body" sz="quarter" idx="22" hasCustomPrompt="1"/>
          </p:nvPr>
        </p:nvSpPr>
        <p:spPr>
          <a:xfrm>
            <a:off x="4702627" y="2365375"/>
            <a:ext cx="3040062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9" name="מציין מיקום טקסט 8"/>
          <p:cNvSpPr>
            <a:spLocks noGrp="1"/>
          </p:cNvSpPr>
          <p:nvPr>
            <p:ph type="body" sz="quarter" idx="23" hasCustomPrompt="1"/>
          </p:nvPr>
        </p:nvSpPr>
        <p:spPr>
          <a:xfrm>
            <a:off x="1141410" y="2365375"/>
            <a:ext cx="3041650" cy="314483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 סטרוקטורות </a:t>
            </a:r>
            <a:r>
              <a:rPr lang="he-IL" dirty="0" err="1"/>
              <a:t>תלחינני</a:t>
            </a:r>
            <a:r>
              <a:rPr lang="he-IL" dirty="0"/>
              <a:t> תש או ממפה </a:t>
            </a:r>
            <a:r>
              <a:rPr lang="he-IL" dirty="0" err="1"/>
              <a:t>היעגנם</a:t>
            </a:r>
            <a:r>
              <a:rPr lang="he-IL" dirty="0"/>
              <a:t> </a:t>
            </a:r>
            <a:r>
              <a:rPr lang="he-IL" dirty="0" err="1"/>
              <a:t>יתמחזר</a:t>
            </a:r>
            <a:r>
              <a:rPr lang="he-IL" dirty="0"/>
              <a:t> מק שקן חנכנו סנוקר תחטוב תהופנט </a:t>
            </a:r>
            <a:r>
              <a:rPr lang="he-IL" dirty="0" err="1"/>
              <a:t>יולן</a:t>
            </a:r>
            <a:r>
              <a:rPr lang="he-IL" dirty="0"/>
              <a:t> אמבולטורי זרכן תיקבצנה </a:t>
            </a:r>
            <a:r>
              <a:rPr lang="he-IL" dirty="0" err="1"/>
              <a:t>ספציפיקהלחנה</a:t>
            </a:r>
            <a:r>
              <a:rPr lang="he-IL" dirty="0"/>
              <a:t> בקטריולוגי </a:t>
            </a:r>
            <a:r>
              <a:rPr lang="he-IL" dirty="0" err="1"/>
              <a:t>היהגו</a:t>
            </a:r>
            <a:r>
              <a:rPr lang="he-IL" dirty="0"/>
              <a:t> אפיקורסי יתבהר הורצת </a:t>
            </a:r>
            <a:r>
              <a:rPr lang="he-IL" dirty="0" err="1"/>
              <a:t>נרצו</a:t>
            </a:r>
            <a:r>
              <a:rPr lang="he-IL" dirty="0"/>
              <a:t> קונצרטנטי תא אחבשן מרגש פיזיולוג מר שכלל </a:t>
            </a:r>
            <a:r>
              <a:rPr lang="he-IL" dirty="0" err="1"/>
              <a:t>שבצך</a:t>
            </a:r>
            <a:r>
              <a:rPr lang="he-IL" dirty="0"/>
              <a:t> חשו יבב סנפלינג </a:t>
            </a:r>
            <a:r>
              <a:rPr lang="he-IL" dirty="0" err="1"/>
              <a:t>ממויני</a:t>
            </a:r>
            <a:r>
              <a:rPr lang="he-IL" dirty="0"/>
              <a:t> תש </a:t>
            </a:r>
            <a:r>
              <a:rPr lang="he-IL" dirty="0" err="1"/>
              <a:t>רטרוספקטיבת</a:t>
            </a:r>
            <a:r>
              <a:rPr lang="he-IL" dirty="0"/>
              <a:t> מתומרצות 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526142CD-1996-334C-808F-23EEA4F4D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8A2B40D-99E6-E04C-BABD-C01F440685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149328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149328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66587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766587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8383846" y="3744068"/>
            <a:ext cx="3042274" cy="431741"/>
          </a:xfrm>
        </p:spPr>
        <p:txBody>
          <a:bodyPr>
            <a:noAutofit/>
          </a:bodyPr>
          <a:lstStyle>
            <a:lvl1pPr algn="ctr">
              <a:defRPr sz="2000" b="1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אילון </a:t>
            </a:r>
            <a:r>
              <a:rPr lang="he-IL" dirty="0" err="1"/>
              <a:t>מאסק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8383846" y="4262339"/>
            <a:ext cx="3042274" cy="805780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buNone/>
              <a:defRPr sz="1600" b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he-IL" dirty="0"/>
              <a:t>גימטריית </a:t>
            </a:r>
            <a:r>
              <a:rPr lang="he-IL" dirty="0" err="1"/>
              <a:t>וכב</a:t>
            </a:r>
            <a:r>
              <a:rPr lang="he-IL" dirty="0"/>
              <a:t> חפפה מ הפיק </a:t>
            </a:r>
            <a:r>
              <a:rPr lang="he-IL" dirty="0" err="1"/>
              <a:t>היחסם</a:t>
            </a:r>
            <a:r>
              <a:rPr lang="he-IL" dirty="0"/>
              <a:t> טרנספורמציית קרט גתם נצן אוטומציה אקספוזיציה קונסטיטוטיבי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66295" y="1115571"/>
            <a:ext cx="2628497" cy="2628497"/>
          </a:xfrm>
          <a:prstGeom prst="rect">
            <a:avLst/>
          </a:prstGeom>
        </p:spPr>
      </p:pic>
      <p:sp>
        <p:nvSpPr>
          <p:cNvPr id="3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994114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971972" y="1115571"/>
            <a:ext cx="2628497" cy="2628497"/>
          </a:xfrm>
          <a:prstGeom prst="rect">
            <a:avLst/>
          </a:prstGeom>
        </p:spPr>
      </p:pic>
      <p:sp>
        <p:nvSpPr>
          <p:cNvPr id="3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9979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06712" y="1115571"/>
            <a:ext cx="2628497" cy="2628497"/>
          </a:xfrm>
          <a:prstGeom prst="rect">
            <a:avLst/>
          </a:prstGeom>
        </p:spPr>
      </p:pic>
      <p:sp>
        <p:nvSpPr>
          <p:cNvPr id="40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9234531" y="1768192"/>
            <a:ext cx="1314940" cy="1314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8087EA24-6E66-6242-AE04-C08B6AFCE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D36CC13-EEE4-CC49-8E77-A16AE6EC8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163629"/>
            <a:ext cx="4576149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8406" y="1717310"/>
            <a:ext cx="5647593" cy="870194"/>
          </a:xfrm>
        </p:spPr>
        <p:txBody>
          <a:bodyPr anchor="b">
            <a:no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8406" y="2874108"/>
            <a:ext cx="5647593" cy="414215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799" y="328832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63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344049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5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4257" y="0"/>
            <a:ext cx="4576149" cy="98302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6929438" y="0"/>
            <a:ext cx="5262562" cy="68992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1404257" y="1497013"/>
            <a:ext cx="4576149" cy="4081462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2BC0CE1-45BC-7248-AC36-D1C623382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7597ED-3A58-A042-875C-27D5E29413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06" y="1272120"/>
            <a:ext cx="5302968" cy="53456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990600"/>
            <a:ext cx="5262562" cy="5908675"/>
          </a:xfrm>
          <a:solidFill>
            <a:schemeClr val="accent1"/>
          </a:solidFill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2D45-656B-7349-A9F9-88A1581D5AAF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9545" y="261603"/>
            <a:ext cx="4885072" cy="870194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כאן תבוא כותרת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24" hasCustomPrompt="1"/>
          </p:nvPr>
        </p:nvSpPr>
        <p:spPr>
          <a:xfrm>
            <a:off x="6509544" y="1497013"/>
            <a:ext cx="4885072" cy="411003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he-IL" dirty="0"/>
              <a:t>טקסט</a:t>
            </a: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528EE20D-5676-BB4B-99D0-6FDD9ADF89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256100-CA61-9D42-92D3-D1F4326901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600"/>
            <a:ext cx="4776458" cy="685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2046" y="2776089"/>
            <a:ext cx="4548554" cy="870194"/>
          </a:xfrm>
        </p:spPr>
        <p:txBody>
          <a:bodyPr anchor="b">
            <a:normAutofit/>
          </a:bodyPr>
          <a:lstStyle>
            <a:lvl1pPr algn="r">
              <a:defRPr sz="4400" baseline="0"/>
            </a:lvl1pPr>
          </a:lstStyle>
          <a:p>
            <a:r>
              <a:rPr lang="he-IL" dirty="0"/>
              <a:t>תודה רבה!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65859"/>
            <a:ext cx="3860473" cy="792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21" y="5287074"/>
            <a:ext cx="3887979" cy="106993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6680865" y="827"/>
            <a:ext cx="5511135" cy="6857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992204" y="1149795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6AE8A-8240-0941-B2CC-CE0F0008C0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flipH="1">
            <a:off x="1087035" y="1717310"/>
            <a:ext cx="5647593" cy="870194"/>
          </a:xfrm>
        </p:spPr>
        <p:txBody>
          <a:bodyPr anchor="b">
            <a:noAutofit/>
          </a:bodyPr>
          <a:lstStyle>
            <a:lvl1pPr algn="l">
              <a:defRPr sz="4400" baseline="0"/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8EB0326-CF14-864C-9C40-21E1F7CDA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flipH="1">
            <a:off x="1087035" y="2874108"/>
            <a:ext cx="5647593" cy="414215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כותרת משנה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BCE0C5-B060-184A-BACB-40B516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087035" y="328832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5" y="5287074"/>
            <a:ext cx="3887979" cy="10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094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35186" y="10940"/>
            <a:ext cx="7367813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5186" y="1474435"/>
            <a:ext cx="7367813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lang="he-IL" sz="1400" b="0" i="0" baseline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79C83AE-F52E-DF42-B134-91D6F8033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2E6821F-C0F3-484A-8977-11A01112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3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246" y="0"/>
            <a:ext cx="7290841" cy="990600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246" y="1474435"/>
            <a:ext cx="7290841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3087" y="4631"/>
            <a:ext cx="3918913" cy="47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BAC9312-1BE2-C341-9C0B-B81F41CCE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6B8DA5-C8A7-8E4E-843A-16FBD044A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84830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1"/>
            <a:ext cx="6731000" cy="6858000"/>
          </a:xfrm>
          <a:prstGeom prst="rect">
            <a:avLst/>
          </a:prstGeom>
        </p:spPr>
      </p:pic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35003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4014" y="-1"/>
            <a:ext cx="6324599" cy="1025603"/>
          </a:xfrm>
        </p:spPr>
        <p:txBody>
          <a:bodyPr anchor="ctr">
            <a:noAutofit/>
          </a:bodyPr>
          <a:lstStyle>
            <a:lvl1pPr algn="l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4014" y="1474435"/>
            <a:ext cx="6324599" cy="39294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9589" y="6285041"/>
            <a:ext cx="2159000" cy="24928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9" y="6238923"/>
            <a:ext cx="476250" cy="3651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5FF1AE-A27C-7446-821F-2D5D09987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8140699" y="885428"/>
            <a:ext cx="4773049" cy="4773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CACB6F-953A-B04A-B755-4B9931BE8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5461000" y="10149"/>
            <a:ext cx="6731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411" y="5893276"/>
            <a:ext cx="726433" cy="7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16505" y="-577358"/>
            <a:ext cx="7094905" cy="687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8400" y="-1"/>
            <a:ext cx="6324599" cy="1025603"/>
          </a:xfrm>
        </p:spPr>
        <p:txBody>
          <a:bodyPr anchor="ctr">
            <a:noAutofit/>
          </a:bodyPr>
          <a:lstStyle>
            <a:lvl1pPr algn="r">
              <a:lnSpc>
                <a:spcPct val="70000"/>
              </a:lnSpc>
              <a:defRPr sz="3600" b="1" baseline="0">
                <a:solidFill>
                  <a:schemeClr val="bg2"/>
                </a:solidFill>
              </a:defRPr>
            </a:lvl1pPr>
          </a:lstStyle>
          <a:p>
            <a:r>
              <a:rPr lang="he-IL" dirty="0"/>
              <a:t>כותרת ראשית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8400" y="1474435"/>
            <a:ext cx="6324599" cy="392942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טקסט רץ 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156507" y="1113118"/>
            <a:ext cx="3497412" cy="3497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>
              <a:defRPr sz="1200" baseline="0">
                <a:solidFill>
                  <a:schemeClr val="bg2"/>
                </a:solidFill>
              </a:defRPr>
            </a:lvl1pPr>
          </a:lstStyle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he-IL" dirty="0"/>
              <a:t>הכנס תמונה לכאן</a:t>
            </a:r>
            <a:endParaRPr lang="en-US" dirty="0"/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0D70752C-645D-0548-AB02-B9343BA9D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38368" y="6285041"/>
            <a:ext cx="2159000" cy="24928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pPr rtl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C2F4F33-CEEF-2640-BBE7-B2BCF3A5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8169" y="6238923"/>
            <a:ext cx="47625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FDB471CC-1647-9041-AC92-CE8E329D92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285DD-ED6F-014C-904C-94ECD3BEB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81" y="5893276"/>
            <a:ext cx="726433" cy="758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C2AC-8AFC-2F40-B7D1-DDEB4E9B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he-IL" dirty="0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27A-1691-2B41-9BDE-1646686D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1CC-1647-9041-AC92-CE8E329D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1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86" r:id="rId4"/>
    <p:sldLayoutId id="2147483661" r:id="rId5"/>
    <p:sldLayoutId id="2147483662" r:id="rId6"/>
    <p:sldLayoutId id="2147483663" r:id="rId7"/>
    <p:sldLayoutId id="2147483687" r:id="rId8"/>
    <p:sldLayoutId id="2147483680" r:id="rId9"/>
    <p:sldLayoutId id="2147483692" r:id="rId10"/>
    <p:sldLayoutId id="2147483664" r:id="rId11"/>
    <p:sldLayoutId id="2147483665" r:id="rId12"/>
    <p:sldLayoutId id="2147483666" r:id="rId13"/>
    <p:sldLayoutId id="2147483688" r:id="rId14"/>
    <p:sldLayoutId id="2147483667" r:id="rId15"/>
    <p:sldLayoutId id="2147483668" r:id="rId16"/>
    <p:sldLayoutId id="2147483669" r:id="rId17"/>
    <p:sldLayoutId id="2147483670" r:id="rId18"/>
    <p:sldLayoutId id="2147483681" r:id="rId19"/>
    <p:sldLayoutId id="2147483671" r:id="rId20"/>
    <p:sldLayoutId id="2147483672" r:id="rId21"/>
    <p:sldLayoutId id="2147483673" r:id="rId22"/>
    <p:sldLayoutId id="2147483683" r:id="rId23"/>
    <p:sldLayoutId id="2147483693" r:id="rId24"/>
    <p:sldLayoutId id="2147483674" r:id="rId25"/>
    <p:sldLayoutId id="2147483690" r:id="rId26"/>
    <p:sldLayoutId id="2147483675" r:id="rId27"/>
    <p:sldLayoutId id="2147483676" r:id="rId28"/>
    <p:sldLayoutId id="2147483677" r:id="rId29"/>
    <p:sldLayoutId id="2147483682" r:id="rId30"/>
    <p:sldLayoutId id="2147483678" r:id="rId31"/>
    <p:sldLayoutId id="2147483691" r:id="rId32"/>
    <p:sldLayoutId id="2147483679" r:id="rId33"/>
    <p:sldLayoutId id="2147483684" r:id="rId34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519" y="679620"/>
            <a:ext cx="10004746" cy="870194"/>
          </a:xfrm>
        </p:spPr>
        <p:txBody>
          <a:bodyPr/>
          <a:lstStyle/>
          <a:p>
            <a:r>
              <a:rPr lang="he-IL" dirty="0"/>
              <a:t>סטטיסטיקה תעשייתית וכלי תכנה </a:t>
            </a:r>
            <a:br>
              <a:rPr lang="he-IL" dirty="0"/>
            </a:br>
            <a:r>
              <a:rPr lang="he-IL" dirty="0"/>
              <a:t>לתלמידי הנדסה תעשייה ומערכות מידע</a:t>
            </a:r>
            <a:endParaRPr lang="en-US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1FE32EF-80AC-486C-8261-76D6E6BCA437}"/>
              </a:ext>
            </a:extLst>
          </p:cNvPr>
          <p:cNvSpPr txBox="1">
            <a:spLocks/>
          </p:cNvSpPr>
          <p:nvPr/>
        </p:nvSpPr>
        <p:spPr>
          <a:xfrm>
            <a:off x="6576892" y="3541052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פרופ' גונן זינגר</a:t>
            </a:r>
            <a:endParaRPr lang="en-US" b="0" dirty="0"/>
          </a:p>
          <a:p>
            <a:endParaRPr lang="he-IL" b="0" dirty="0"/>
          </a:p>
          <a:p>
            <a:r>
              <a:rPr lang="en-US" b="0" dirty="0"/>
              <a:t>Gonen.singer@biu.ac.il</a:t>
            </a:r>
            <a:endParaRPr lang="he-IL" b="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BC68E73-6919-0F03-169A-8F0922886409}"/>
              </a:ext>
            </a:extLst>
          </p:cNvPr>
          <p:cNvSpPr txBox="1">
            <a:spLocks/>
          </p:cNvSpPr>
          <p:nvPr/>
        </p:nvSpPr>
        <p:spPr>
          <a:xfrm>
            <a:off x="2578100" y="5660166"/>
            <a:ext cx="6629400" cy="1197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1400" b="0" dirty="0"/>
              <a:t>מבוסס על חומרים מקורס מבוא לאקונומטריקה ומצגות של תומר אהרוני</a:t>
            </a:r>
          </a:p>
        </p:txBody>
      </p:sp>
    </p:spTree>
    <p:extLst>
      <p:ext uri="{BB962C8B-B14F-4D97-AF65-F5344CB8AC3E}">
        <p14:creationId xmlns:p14="http://schemas.microsoft.com/office/powerpoint/2010/main" val="169643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3A7E2-B06A-FDC2-3B57-AA029C934A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1CC41-0957-60FF-5760-D0B5CAB4CD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EA2A1-4098-F89A-8DD3-6B7485D986BD}"/>
              </a:ext>
            </a:extLst>
          </p:cNvPr>
          <p:cNvSpPr txBox="1"/>
          <p:nvPr/>
        </p:nvSpPr>
        <p:spPr>
          <a:xfrm>
            <a:off x="9138368" y="1420498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3200" dirty="0"/>
              <a:t>מההנחות נובע: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8F47A-AB81-FD2F-3E0A-DE5DFEF2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21" y="2409240"/>
            <a:ext cx="1054564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0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2195-18BE-AECD-6E67-4BC4201B8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53A86-6B11-F37D-1905-A175B6B7A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4208" y="1474435"/>
            <a:ext cx="9568792" cy="3929428"/>
          </a:xfrm>
        </p:spPr>
        <p:txBody>
          <a:bodyPr/>
          <a:lstStyle/>
          <a:p>
            <a:r>
              <a:rPr lang="he-IL" sz="3200" dirty="0"/>
              <a:t>נסמן ב-</a:t>
            </a:r>
            <a:r>
              <a:rPr lang="en-US" sz="3200" i="1" dirty="0"/>
              <a:t>L</a:t>
            </a:r>
            <a:r>
              <a:rPr lang="he-IL" sz="3200" i="1" dirty="0"/>
              <a:t> </a:t>
            </a:r>
            <a:r>
              <a:rPr lang="he-IL" sz="3200" dirty="0"/>
              <a:t>את מטריצת מקדמי ההשפעה </a:t>
            </a:r>
            <a:r>
              <a:rPr lang="en-US" sz="3200" dirty="0"/>
              <a:t>(Loadings)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he-IL" sz="3200" dirty="0"/>
              <a:t>בדוגמא,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28DBA-83C9-5D6F-470B-44F8C50193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FE343-7359-F11B-D280-D69740000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1269FE-0707-7AED-55D9-D1ADD6AA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87" y="2352284"/>
            <a:ext cx="4137439" cy="2256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982B1-8F97-DAE8-CD32-0F892FAB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45" y="4822834"/>
            <a:ext cx="2778681" cy="2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5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E798-1A33-AA2E-7CE0-BFFF715BB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6152" y="10940"/>
            <a:ext cx="9116847" cy="990600"/>
          </a:xfrm>
        </p:spPr>
        <p:txBody>
          <a:bodyPr/>
          <a:lstStyle/>
          <a:p>
            <a:r>
              <a:rPr lang="en-US" dirty="0"/>
              <a:t>Theoretical variance-covariance matrix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7E4DD-0F82-778E-78BF-4AFE47938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3CD31-7E2E-E396-8108-13DFDB0198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97094-F37D-93E9-EAF9-E04D1D76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7" y="1177143"/>
            <a:ext cx="11996085" cy="5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8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E33F13-6540-2556-F022-42CFCDDF26D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מקדמי ההשפעה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he-I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dirty="0"/>
                  <a:t>  אינם יחידים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E33F13-6540-2556-F022-42CFCDDF2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852"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AC23243-A72A-7ADA-2DC2-6E442590B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8481" y="1001540"/>
            <a:ext cx="7367813" cy="3929428"/>
          </a:xfrm>
        </p:spPr>
        <p:txBody>
          <a:bodyPr/>
          <a:lstStyle/>
          <a:p>
            <a:r>
              <a:rPr lang="he-IL" sz="3200" dirty="0"/>
              <a:t>נשווה בין שני מודלים לתיאור תצפיות. </a:t>
            </a:r>
          </a:p>
          <a:p>
            <a:r>
              <a:rPr lang="he-IL" sz="3200" dirty="0"/>
              <a:t>מודל </a:t>
            </a:r>
            <a:r>
              <a:rPr lang="en-US" sz="3200" dirty="0"/>
              <a:t>A</a:t>
            </a:r>
            <a:r>
              <a:rPr lang="he-IL" sz="3200" dirty="0"/>
              <a:t>: </a:t>
            </a:r>
          </a:p>
          <a:p>
            <a:endParaRPr lang="he-IL" sz="3200" dirty="0"/>
          </a:p>
          <a:p>
            <a:endParaRPr lang="he-IL" sz="3200" dirty="0"/>
          </a:p>
          <a:p>
            <a:r>
              <a:rPr lang="he-IL" sz="3200" dirty="0"/>
              <a:t>עבור מודל זה:</a:t>
            </a:r>
            <a:r>
              <a:rPr lang="en-US" sz="3200" dirty="0"/>
              <a:t>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88CBF-FD86-D121-3548-D4A370180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DE8BF-25DA-57CF-D764-4A364A4E57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34AD0-1B88-FA9D-0ABE-E35370C1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09" y="1992140"/>
            <a:ext cx="3960298" cy="1833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83EF2-49B8-AB67-D313-F6B679F56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500" y="4816366"/>
            <a:ext cx="7488212" cy="1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6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E33F13-6540-2556-F022-42CFCDDF26D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he-IL" dirty="0"/>
                  <a:t>מקדמי ההשפעה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he-I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dirty="0"/>
                  <a:t>  אינם יחידים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E33F13-6540-2556-F022-42CFCDDF2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t="-1852" r="-2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AC23243-A72A-7ADA-2DC2-6E442590B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8481" y="1001540"/>
            <a:ext cx="7367813" cy="3929428"/>
          </a:xfrm>
        </p:spPr>
        <p:txBody>
          <a:bodyPr/>
          <a:lstStyle/>
          <a:p>
            <a:r>
              <a:rPr lang="he-IL" sz="3200" dirty="0"/>
              <a:t>מודל </a:t>
            </a:r>
            <a:r>
              <a:rPr lang="en-US" sz="3200" dirty="0"/>
              <a:t>B</a:t>
            </a:r>
            <a:r>
              <a:rPr lang="he-IL" sz="3200" dirty="0"/>
              <a:t>: </a:t>
            </a:r>
          </a:p>
          <a:p>
            <a:endParaRPr lang="he-IL" sz="3200" dirty="0"/>
          </a:p>
          <a:p>
            <a:endParaRPr lang="he-IL" sz="3200" dirty="0"/>
          </a:p>
          <a:p>
            <a:r>
              <a:rPr lang="he-IL" sz="3200" dirty="0"/>
              <a:t>עבור מודל זה:</a:t>
            </a:r>
            <a:r>
              <a:rPr lang="en-US" sz="3200" dirty="0"/>
              <a:t>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88CBF-FD86-D121-3548-D4A370180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DE8BF-25DA-57CF-D764-4A364A4E57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C74BA3-E116-8CBB-3531-C6651D2A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15" y="1111279"/>
            <a:ext cx="3556875" cy="2492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382D8-BADD-4A95-C980-BBFDCBF04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115" y="4622353"/>
            <a:ext cx="5821045" cy="194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5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02863D-5463-3A4F-65F1-624A8ABBFDA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848304" y="10940"/>
                <a:ext cx="8454696" cy="990600"/>
              </a:xfrm>
            </p:spPr>
            <p:txBody>
              <a:bodyPr/>
              <a:lstStyle/>
              <a:p>
                <a:r>
                  <a:rPr lang="he-IL" dirty="0"/>
                  <a:t>מקדמי ההשפעה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he-IL" dirty="0"/>
                  <a:t> אינם יחידים (המשך)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02863D-5463-3A4F-65F1-624A8ABBF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848304" y="10940"/>
                <a:ext cx="8454696" cy="990600"/>
              </a:xfrm>
              <a:blipFill>
                <a:blip r:embed="rId3"/>
                <a:stretch>
                  <a:fillRect t="-1852" r="-2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FC8883B-BB0E-AB8A-C876-CD01F5FBF99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01700" y="1218892"/>
                <a:ext cx="10388599" cy="3929428"/>
              </a:xfrm>
            </p:spPr>
            <p:txBody>
              <a:bodyPr/>
              <a:lstStyle/>
              <a:p>
                <a:r>
                  <a:rPr lang="he-IL" sz="3200" dirty="0"/>
                  <a:t>ניתן לעבור ממודל </a:t>
                </a:r>
                <a:r>
                  <a:rPr lang="en-US" sz="3200" dirty="0"/>
                  <a:t>A</a:t>
                </a:r>
                <a:r>
                  <a:rPr lang="he-IL" sz="3200" dirty="0"/>
                  <a:t> למודל </a:t>
                </a:r>
                <a:r>
                  <a:rPr lang="en-US" sz="3200" dirty="0"/>
                  <a:t>B</a:t>
                </a:r>
                <a:r>
                  <a:rPr lang="he-IL" sz="3200" dirty="0"/>
                  <a:t> באמצעות סיבוב הצירים: </a:t>
                </a:r>
              </a:p>
              <a:p>
                <a:endParaRPr lang="he-IL" sz="3200" dirty="0"/>
              </a:p>
              <a:p>
                <a:endParaRPr lang="he-IL" sz="3200" dirty="0"/>
              </a:p>
              <a:p>
                <a:endParaRPr lang="he-IL" sz="3200" dirty="0"/>
              </a:p>
              <a:p>
                <a:r>
                  <a:rPr lang="he-IL" sz="3200" dirty="0"/>
                  <a:t>אנו מעוניינים במודל בו חלק מה-</a:t>
                </a:r>
                <a:r>
                  <a:rPr lang="he-IL" sz="6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he-IL" sz="3200" dirty="0"/>
                  <a:t> קרובים לאפס והחלק המשלים משמעותית שונה מאפס (כמו במודל </a:t>
                </a:r>
                <a:r>
                  <a:rPr lang="en-US" sz="3200" dirty="0"/>
                  <a:t>(B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FC8883B-BB0E-AB8A-C876-CD01F5FBF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01700" y="1218892"/>
                <a:ext cx="10388599" cy="3929428"/>
              </a:xfrm>
              <a:blipFill>
                <a:blip r:embed="rId4"/>
                <a:stretch>
                  <a:fillRect r="-1467" b="-468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C48E4-BD0C-0F8F-F9D3-CCB9F5AAAD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EE2C0-69D8-B82E-6AD5-1D192F38D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403" y="1934897"/>
            <a:ext cx="7886591" cy="34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3BC08-70D1-40BD-3CFA-23E3C03C0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1A4B-82BD-73A3-0A87-71AA220BD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0940"/>
            <a:ext cx="10769600" cy="990600"/>
          </a:xfrm>
        </p:spPr>
        <p:txBody>
          <a:bodyPr/>
          <a:lstStyle/>
          <a:p>
            <a:r>
              <a:rPr lang="he-IL" dirty="0"/>
              <a:t>שלבי שיטת </a:t>
            </a:r>
            <a:r>
              <a:rPr lang="en-US" dirty="0"/>
              <a:t>PCA- Principal Component Analysis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03BA7E1D-2CD9-F06A-DFE9-E0C29D180F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6200" y="1001540"/>
                <a:ext cx="120269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r" defTabSz="914400" rtl="1" eaLnBrk="1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lang="he-IL" sz="1400" b="0" i="0" kern="1200" baseline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/>
                  <a:buNone/>
                  <a:defRPr sz="1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מחשבים את מטריצת ה</a:t>
                </a:r>
                <a:r>
                  <a:rPr lang="en-US" sz="2400" b="1" dirty="0"/>
                  <a:t>CV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מחשבים את הערכים העצמיים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ar-AE" sz="2400" b="1" dirty="0"/>
                  <a:t> </a:t>
                </a:r>
                <a:r>
                  <a:rPr lang="he-IL" sz="2400" b="1" dirty="0"/>
                  <a:t> ואת הווקטורים העצמיים </a:t>
                </a:r>
                <a:br>
                  <a:rPr lang="he-IL" sz="2400" b="1" dirty="0"/>
                </a:br>
                <a:r>
                  <a:rPr lang="he-IL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sz="2400" b="1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ar-AE" sz="2400" b="1" dirty="0"/>
                  <a:t> </a:t>
                </a:r>
                <a:r>
                  <a:rPr lang="he-IL" sz="2400" b="1" dirty="0"/>
                  <a:t> של מטריצת ה</a:t>
                </a:r>
                <a:r>
                  <a:rPr lang="en-US" sz="2400" b="1" dirty="0"/>
                  <a:t>CV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ממיינים את הערכים העצמיים בסדר יורד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מחשבים לכל ערך עצמי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ar-AE" sz="2400" b="1" dirty="0"/>
                  <a:t> </a:t>
                </a:r>
                <a:r>
                  <a:rPr lang="he-IL" sz="2400" b="1" dirty="0"/>
                  <a:t>את הפרופורציה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ar-AE" sz="2400" b="1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ar-AE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ar-AE" sz="2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den>
                    </m:f>
                  </m:oMath>
                </a14:m>
                <a:endParaRPr lang="ar-AE" sz="2400" b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מחשבים לכל ערך עצמי את הפרופורציה המצטברת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he-IL" sz="2400" b="1" dirty="0"/>
                  <a:t>מקובלת שמשתמשים ב</a:t>
                </a:r>
                <a:r>
                  <a:rPr lang="en-US" sz="2400" b="1" dirty="0"/>
                  <a:t>k </a:t>
                </a:r>
                <a:r>
                  <a:rPr lang="he-IL" sz="2400" b="1" dirty="0"/>
                  <a:t> הקומפוננטות הראשונות שמביאות אותנו לערך- סף שנקבע מראש</a:t>
                </a:r>
              </a:p>
            </p:txBody>
          </p:sp>
        </mc:Choice>
        <mc:Fallback xmlns="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03BA7E1D-2CD9-F06A-DFE9-E0C29D180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1001540"/>
                <a:ext cx="12026900" cy="4351338"/>
              </a:xfrm>
              <a:prstGeom prst="rect">
                <a:avLst/>
              </a:prstGeom>
              <a:blipFill>
                <a:blip r:embed="rId3"/>
                <a:stretch>
                  <a:fillRect r="-760" b="-147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6660-3662-B23A-090E-FF84CB38E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איך מורידים מימד?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F84E3-58A4-D785-62D3-A48D36235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014819"/>
            <a:ext cx="4209567" cy="272684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07E9758-A901-FC4B-E871-E4E2BC093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1799" y="1202312"/>
            <a:ext cx="12369800" cy="3929428"/>
          </a:xfrm>
        </p:spPr>
        <p:txBody>
          <a:bodyPr/>
          <a:lstStyle/>
          <a:p>
            <a:r>
              <a:rPr lang="he-IL" sz="2400" dirty="0"/>
              <a:t>מסתכלים על הטלה של וקטור על וקטור אחר </a:t>
            </a:r>
          </a:p>
          <a:p>
            <a:r>
              <a:rPr lang="en-US" sz="2400" dirty="0"/>
              <a:t>d1,d2,d3,d4,d5,d6,d7,d8</a:t>
            </a:r>
            <a:r>
              <a:rPr lang="he-IL" sz="2400" dirty="0"/>
              <a:t> – עברנו משני מימדים למימד אחד</a:t>
            </a:r>
          </a:p>
          <a:p>
            <a:r>
              <a:rPr lang="he-IL" sz="2400" dirty="0"/>
              <a:t>נבחר בוקטור שממקסם את ריבועי המרחקים </a:t>
            </a:r>
          </a:p>
          <a:p>
            <a:r>
              <a:rPr lang="he-IL" sz="2400" dirty="0"/>
              <a:t>(נרצה להוכיח שוקטור עצמי בהינו הוקטור שממקסם את השונות)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760F24-73D0-26B8-4905-6585D00E0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30" y="2441741"/>
            <a:ext cx="733469" cy="6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3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87C6E-2906-2C6C-B150-9511A35B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9166-2C9C-7DFF-7F8E-9C107A0BAB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קשר לקווריאנס?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2E558-5C42-68A8-7F6E-650FA906E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AB39F3-9556-B241-D456-61956BF0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26" y="1366375"/>
            <a:ext cx="3224066" cy="34572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D46DF4DC-0023-5104-8D96-8B3AC914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1799" y="1202312"/>
            <a:ext cx="12369800" cy="392942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he-IL" sz="2400" dirty="0"/>
              <a:t>נבצע הטלה של וקטור מקורי </a:t>
            </a:r>
            <a:r>
              <a:rPr lang="en-US" sz="2400" dirty="0"/>
              <a:t>:</a:t>
            </a:r>
            <a:r>
              <a:rPr lang="en-US" sz="2400" i="1" dirty="0"/>
              <a:t>X</a:t>
            </a:r>
            <a:r>
              <a:rPr lang="en-US" sz="2400" dirty="0"/>
              <a:t>i</a:t>
            </a:r>
            <a:r>
              <a:rPr lang="he-IL" sz="2400" dirty="0"/>
              <a:t>                                        ואת וקטור הממוצעים: </a:t>
            </a:r>
          </a:p>
          <a:p>
            <a:pPr marL="457200" indent="-457200">
              <a:buAutoNum type="arabicPeriod"/>
            </a:pPr>
            <a:r>
              <a:rPr lang="he-IL" sz="2400" dirty="0"/>
              <a:t>נרצה למקסם את השונות: </a:t>
            </a:r>
          </a:p>
          <a:p>
            <a:pPr marL="457200" indent="-457200">
              <a:buAutoNum type="arabicPeriod"/>
            </a:pPr>
            <a:endParaRPr lang="he-IL" sz="2400" dirty="0"/>
          </a:p>
          <a:p>
            <a:pPr marL="457200" indent="-457200">
              <a:buAutoNum type="arabicPeriod"/>
            </a:pPr>
            <a:endParaRPr lang="he-IL" sz="2400" dirty="0"/>
          </a:p>
          <a:p>
            <a:pPr marL="457200" indent="-457200">
              <a:buAutoNum type="arabicPeriod"/>
            </a:pPr>
            <a:r>
              <a:rPr lang="he-IL" sz="2400" dirty="0"/>
              <a:t>נשתמש בכופלי לגראנץ :</a:t>
            </a:r>
          </a:p>
          <a:p>
            <a:pPr marL="457200" indent="-457200">
              <a:buAutoNum type="arabicPeriod"/>
            </a:pPr>
            <a:endParaRPr lang="en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1A0F53-988C-55D0-30AB-6BFEAB03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12" y="1366375"/>
            <a:ext cx="879553" cy="4025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B027C5-0E1B-E5BA-1411-63186407A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2" y="2343630"/>
            <a:ext cx="4551773" cy="8262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C60A7B-EC45-5915-F8E0-BC44F5070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985" y="2343630"/>
            <a:ext cx="2328533" cy="826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B90FC6-2BC3-8EE2-30C5-4252BD175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518" y="2410334"/>
            <a:ext cx="3224067" cy="8254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42047D-EF8C-1F4A-A176-55792CE4690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5547" b="5325"/>
          <a:stretch/>
        </p:blipFill>
        <p:spPr>
          <a:xfrm>
            <a:off x="8498569" y="3320244"/>
            <a:ext cx="1585232" cy="432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7B2D0C-5B4D-EEE6-B92E-A9FF8B6C6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740" y="3933987"/>
            <a:ext cx="5877760" cy="2039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4F1EA-DBB3-FDAF-64D5-F073BA9A5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518" y="6010291"/>
            <a:ext cx="2191056" cy="457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FB27A2-A11D-F0C3-A204-19B787ED089D}"/>
              </a:ext>
            </a:extLst>
          </p:cNvPr>
          <p:cNvSpPr txBox="1"/>
          <p:nvPr/>
        </p:nvSpPr>
        <p:spPr>
          <a:xfrm>
            <a:off x="9710141" y="6054257"/>
            <a:ext cx="74732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ונקבל: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61DF6-A4BB-3113-0AA9-83CF2505065D}"/>
              </a:ext>
            </a:extLst>
          </p:cNvPr>
          <p:cNvSpPr txBox="1"/>
          <p:nvPr/>
        </p:nvSpPr>
        <p:spPr>
          <a:xfrm>
            <a:off x="1406868" y="6037366"/>
            <a:ext cx="597631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כיוון שרוצים להביא למקסימום, נבחר את הערך העצמי המקסימאלי</a:t>
            </a:r>
          </a:p>
        </p:txBody>
      </p:sp>
    </p:spTree>
    <p:extLst>
      <p:ext uri="{BB962C8B-B14F-4D97-AF65-F5344CB8AC3E}">
        <p14:creationId xmlns:p14="http://schemas.microsoft.com/office/powerpoint/2010/main" val="2209704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EB81-F9AC-AC64-15CC-0C9324B79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B31B9-977E-1EDC-893B-DD0B64991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17793-C3F2-C685-523B-C6BC86AC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4" y="1347787"/>
            <a:ext cx="4962525" cy="477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6A073-4227-4223-2505-ECF78AF5B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372" y="2171678"/>
            <a:ext cx="3526463" cy="1397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5D3B2A-87A3-DD68-ABA2-DC20E6DA0373}"/>
                  </a:ext>
                </a:extLst>
              </p:cNvPr>
              <p:cNvSpPr txBox="1"/>
              <p:nvPr/>
            </p:nvSpPr>
            <p:spPr>
              <a:xfrm>
                <a:off x="6787435" y="1288909"/>
                <a:ext cx="2916335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קווריאנס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מטריצת</m:t>
                          </m:r>
                        </m:e>
                      </m:nary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5D3B2A-87A3-DD68-ABA2-DC20E6DA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35" y="1288909"/>
                <a:ext cx="2916335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02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4077477" y="871076"/>
            <a:ext cx="7461379" cy="3557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400" b="0" dirty="0"/>
              <a:t>ניתוח פקטורים </a:t>
            </a:r>
          </a:p>
          <a:p>
            <a:r>
              <a:rPr lang="en-US" sz="6400" b="0" dirty="0"/>
              <a:t>Factor analysis</a:t>
            </a:r>
            <a:endParaRPr lang="he-IL" sz="6400" b="0" dirty="0"/>
          </a:p>
        </p:txBody>
      </p:sp>
    </p:spTree>
    <p:extLst>
      <p:ext uri="{BB962C8B-B14F-4D97-AF65-F5344CB8AC3E}">
        <p14:creationId xmlns:p14="http://schemas.microsoft.com/office/powerpoint/2010/main" val="214609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80F5-EF02-49D9-9E5A-A1C20E441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246" y="112261"/>
            <a:ext cx="7290841" cy="990600"/>
          </a:xfrm>
        </p:spPr>
        <p:txBody>
          <a:bodyPr/>
          <a:lstStyle/>
          <a:p>
            <a:r>
              <a:rPr lang="he-IL" dirty="0"/>
              <a:t>ערכים עצמיים של מטריצת הקווריאנס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5F77E-8364-47B1-8D9E-09982E87CFC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70854" y="623892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B471CC-1647-9041-AC92-CE8E329D929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C9D16-4B07-4E02-8A99-1E9D8BFA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1360616"/>
            <a:ext cx="120015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813AC7-460D-405F-A914-7BBB29E14113}"/>
                  </a:ext>
                </a:extLst>
              </p:cNvPr>
              <p:cNvSpPr txBox="1"/>
              <p:nvPr/>
            </p:nvSpPr>
            <p:spPr>
              <a:xfrm>
                <a:off x="3636169" y="1215122"/>
                <a:ext cx="6110286" cy="68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עצמי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וקטור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עצמי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ערך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813AC7-460D-405F-A914-7BBB29E14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169" y="1215122"/>
                <a:ext cx="6110286" cy="680123"/>
              </a:xfrm>
              <a:prstGeom prst="rect">
                <a:avLst/>
              </a:prstGeom>
              <a:blipFill>
                <a:blip r:embed="rId4"/>
                <a:stretch>
                  <a:fillRect t="-62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1631B8B-6C04-0279-DCCB-092328AD3C2F}"/>
              </a:ext>
            </a:extLst>
          </p:cNvPr>
          <p:cNvGrpSpPr/>
          <p:nvPr/>
        </p:nvGrpSpPr>
        <p:grpSpPr>
          <a:xfrm>
            <a:off x="676275" y="2085975"/>
            <a:ext cx="7696200" cy="3829050"/>
            <a:chOff x="676275" y="2085975"/>
            <a:chExt cx="7696200" cy="38290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014E59-CD0C-42AA-98D2-95192EADE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275" y="2085975"/>
              <a:ext cx="7696200" cy="382905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1C6C44-90DF-6E71-9546-36F010461CB4}"/>
                </a:ext>
              </a:extLst>
            </p:cNvPr>
            <p:cNvSpPr txBox="1"/>
            <p:nvPr/>
          </p:nvSpPr>
          <p:spPr>
            <a:xfrm>
              <a:off x="1981200" y="2229430"/>
              <a:ext cx="584200" cy="6096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endParaRPr lang="he-IL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532D7C-601E-363A-93D7-9EC66B044B27}"/>
                </a:ext>
              </a:extLst>
            </p:cNvPr>
            <p:cNvSpPr txBox="1"/>
            <p:nvPr/>
          </p:nvSpPr>
          <p:spPr>
            <a:xfrm>
              <a:off x="6024562" y="2254830"/>
              <a:ext cx="584200" cy="6096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36286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9836A-0A39-42EE-B848-11C959540D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A152A-4FC1-4BC8-BCBF-08485D89A93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70854" y="623892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B471CC-1647-9041-AC92-CE8E329D929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64677-2ADC-4012-BA31-E85199F5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2243137"/>
            <a:ext cx="7705725" cy="37433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B3DCCFA-CB89-EBF4-E961-30EB110AC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046" y="1252537"/>
            <a:ext cx="7290841" cy="990600"/>
          </a:xfrm>
        </p:spPr>
        <p:txBody>
          <a:bodyPr/>
          <a:lstStyle/>
          <a:p>
            <a:endParaRPr lang="he-IL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F64FFC-E4BE-E808-380E-4581A3FCE97F}"/>
              </a:ext>
            </a:extLst>
          </p:cNvPr>
          <p:cNvSpPr txBox="1">
            <a:spLocks/>
          </p:cNvSpPr>
          <p:nvPr/>
        </p:nvSpPr>
        <p:spPr>
          <a:xfrm>
            <a:off x="1490246" y="112261"/>
            <a:ext cx="729084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ערכים עצמיים של מטריצת הקווריאנס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C73A8-8266-6AED-2C88-6CD3816E69DA}"/>
              </a:ext>
            </a:extLst>
          </p:cNvPr>
          <p:cNvSpPr txBox="1"/>
          <p:nvPr/>
        </p:nvSpPr>
        <p:spPr>
          <a:xfrm>
            <a:off x="1879600" y="3383413"/>
            <a:ext cx="5969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AB03B-0696-1474-0A1E-3483D3320176}"/>
              </a:ext>
            </a:extLst>
          </p:cNvPr>
          <p:cNvSpPr txBox="1"/>
          <p:nvPr/>
        </p:nvSpPr>
        <p:spPr>
          <a:xfrm>
            <a:off x="6096000" y="2911023"/>
            <a:ext cx="5969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47FDE-B427-260A-2E7E-1B31BA571F85}"/>
              </a:ext>
            </a:extLst>
          </p:cNvPr>
          <p:cNvSpPr txBox="1"/>
          <p:nvPr/>
        </p:nvSpPr>
        <p:spPr>
          <a:xfrm>
            <a:off x="5651500" y="4269922"/>
            <a:ext cx="5969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8A0C6-81E0-A4E2-926F-762D57BE6BD0}"/>
              </a:ext>
            </a:extLst>
          </p:cNvPr>
          <p:cNvSpPr txBox="1"/>
          <p:nvPr/>
        </p:nvSpPr>
        <p:spPr>
          <a:xfrm>
            <a:off x="3467100" y="3860799"/>
            <a:ext cx="5969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3168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A876-C869-BCC5-0ECD-16A078DC9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8794E-E171-1EAE-1363-F30559B49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14832-9953-E4F8-3C51-AEED3EAC4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F9F62-8D3C-8ECB-047E-1BFEEB10C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71" y="1242359"/>
            <a:ext cx="9478698" cy="2724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A410B-D3D1-45B9-C665-EB455A285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76" y="4207709"/>
            <a:ext cx="9440592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81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4E0A-797E-A627-A957-31FB5C971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8BEBD-4B85-8424-2E31-2FC5E9A4E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675" y="1285249"/>
            <a:ext cx="9885918" cy="3929428"/>
          </a:xfrm>
        </p:spPr>
        <p:txBody>
          <a:bodyPr/>
          <a:lstStyle/>
          <a:p>
            <a:pPr algn="l"/>
            <a:r>
              <a:rPr lang="en-US" sz="3200" dirty="0"/>
              <a:t>The observed covariance matrix equals</a:t>
            </a:r>
          </a:p>
          <a:p>
            <a:pPr algn="l"/>
            <a:endParaRPr lang="en-US" sz="3200" dirty="0"/>
          </a:p>
          <a:p>
            <a:pPr algn="l"/>
            <a:endParaRPr lang="en-US" sz="3200" dirty="0"/>
          </a:p>
          <a:p>
            <a:r>
              <a:rPr lang="he-IL" sz="3200" dirty="0"/>
              <a:t>ניתן להראות כי </a:t>
            </a:r>
            <a:endParaRPr lang="en-US" sz="3200" dirty="0"/>
          </a:p>
          <a:p>
            <a:pPr algn="l"/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F68C2-6905-65F2-18C0-1C7B3E407F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FB629-CB68-6AE8-BA57-BC4144F07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13" y="1214305"/>
            <a:ext cx="1592980" cy="893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73288-D3D0-2217-F4C5-3FBE58AF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366" y="2391332"/>
            <a:ext cx="5412827" cy="939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096DD-7DB0-13B6-DB66-DC5C64C77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366" y="3527558"/>
            <a:ext cx="2976175" cy="28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6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66BC-B1B2-0798-F940-A75CE662F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C1768-E0A9-9F52-235F-1AEA7377C6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35E2-8771-BFBF-324B-DFF11E71B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8CF26-1FFE-895B-4BB8-AD21A628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63" y="10940"/>
            <a:ext cx="10391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1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CDBF-89E9-4A1D-45EC-DC2C2BD43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המשך דוגמת הציונים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05234-D94D-FC7D-4A16-C39B40983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828" y="1474435"/>
            <a:ext cx="10462171" cy="3929428"/>
          </a:xfrm>
        </p:spPr>
        <p:txBody>
          <a:bodyPr/>
          <a:lstStyle/>
          <a:p>
            <a:pPr algn="l"/>
            <a:r>
              <a:rPr lang="en-US" sz="3200" dirty="0"/>
              <a:t>The observed variance-covariance matrix equals</a:t>
            </a:r>
          </a:p>
          <a:p>
            <a:pPr algn="l"/>
            <a:endParaRPr lang="en-US" sz="3200" dirty="0"/>
          </a:p>
          <a:p>
            <a:pPr algn="l"/>
            <a:endParaRPr lang="en-US" sz="3200" dirty="0"/>
          </a:p>
          <a:p>
            <a:r>
              <a:rPr lang="he-IL" sz="3200" dirty="0"/>
              <a:t>הערכים העצמיים של המטריצה </a:t>
            </a:r>
          </a:p>
          <a:p>
            <a:r>
              <a:rPr lang="he-IL" sz="3200" dirty="0"/>
              <a:t>הוקטורים העצמיים של המטריצה </a:t>
            </a:r>
            <a:endParaRPr lang="en-I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65637-4EDD-59AB-3F0A-3B1D30275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5C476-8712-CF4C-C8E9-4A7CCABA5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9FBE9-67A2-3595-33D3-1787A3A9E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068" y="2304265"/>
            <a:ext cx="3505689" cy="182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E806A-80F8-CC26-3E7A-13C91223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837" y="4269065"/>
            <a:ext cx="3698109" cy="337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AD104-55CB-BEDA-CC52-41503AFF4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369" y="5419745"/>
            <a:ext cx="422969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B1ED-54F0-2F78-219C-E3EB6F16B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המשך דוגמת הציונים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F9EB7-3F41-5743-4E34-0B09AD4B8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FF083-1770-37CF-9F2F-DB8AE2A6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82" y="1492060"/>
            <a:ext cx="6363588" cy="1162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4A909-9F41-705B-15D8-013093577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138" y="3144792"/>
            <a:ext cx="6115904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6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236360" y="3211186"/>
            <a:ext cx="7914240" cy="870194"/>
          </a:xfr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753F90EF-7A33-46B8-A760-871FD5E469D6}"/>
              </a:ext>
            </a:extLst>
          </p:cNvPr>
          <p:cNvSpPr txBox="1">
            <a:spLocks/>
          </p:cNvSpPr>
          <p:nvPr/>
        </p:nvSpPr>
        <p:spPr>
          <a:xfrm>
            <a:off x="6576892" y="1366018"/>
            <a:ext cx="4548554" cy="12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0" dirty="0"/>
              <a:t>בשבוע הבא...</a:t>
            </a:r>
          </a:p>
        </p:txBody>
      </p:sp>
    </p:spTree>
    <p:extLst>
      <p:ext uri="{BB962C8B-B14F-4D97-AF65-F5344CB8AC3E}">
        <p14:creationId xmlns:p14="http://schemas.microsoft.com/office/powerpoint/2010/main" val="56806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7735-FB26-398B-F94C-80241C60A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F7D067-0018-0260-B1C5-3B8EF1ED5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8756" y="10940"/>
            <a:ext cx="9124243" cy="990600"/>
          </a:xfrm>
        </p:spPr>
        <p:txBody>
          <a:bodyPr/>
          <a:lstStyle/>
          <a:p>
            <a:r>
              <a:rPr lang="he-IL" dirty="0"/>
              <a:t>ניתוח פקטורים </a:t>
            </a:r>
            <a:r>
              <a:rPr lang="en-US" dirty="0"/>
              <a:t>Factor analysis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BADB6-35A3-553D-197C-91C9CF390262}"/>
                  </a:ext>
                </a:extLst>
              </p:cNvPr>
              <p:cNvSpPr txBox="1"/>
              <p:nvPr/>
            </p:nvSpPr>
            <p:spPr>
              <a:xfrm>
                <a:off x="1324303" y="1513490"/>
                <a:ext cx="10023866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sz="3200" dirty="0"/>
                  <a:t>ניתוח פקטורים הינו שיטה שמאפשרת לבחון האם המשתנים הנצפים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 algn="r" rtl="1"/>
                <a:r>
                  <a:rPr lang="he-IL" sz="3200" dirty="0"/>
                  <a:t>תלויים לינארית במספר קטן של משתנים אחרים, נצפים או לא נצפים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algn="r" rtl="1"/>
                <a:r>
                  <a:rPr lang="he-IL" sz="3200" dirty="0"/>
                  <a:t>ולפרש את המשמעות של המשתנים הללו.</a:t>
                </a:r>
              </a:p>
              <a:p>
                <a:pPr algn="r" rtl="1"/>
                <a:endParaRPr lang="he-IL" sz="3200" dirty="0"/>
              </a:p>
              <a:p>
                <a:pPr algn="r" rtl="1"/>
                <a:r>
                  <a:rPr lang="he-IL" sz="3200" dirty="0"/>
                  <a:t>הפקטורים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he-IL" sz="3200" dirty="0"/>
                  <a:t> לא מביאים את כל המידע על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he-IL" sz="3200" dirty="0"/>
                  <a:t>, אך מסבירים את התוצאה העיקרית. 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BADB6-35A3-553D-197C-91C9CF390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03" y="1513490"/>
                <a:ext cx="10023866" cy="4031873"/>
              </a:xfrm>
              <a:prstGeom prst="rect">
                <a:avLst/>
              </a:prstGeom>
              <a:blipFill>
                <a:blip r:embed="rId2"/>
                <a:stretch>
                  <a:fillRect l="-122" t="-1964" r="-1520" b="-39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6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CF93-41E7-0CBE-C1D0-04227A46D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דוגמא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58A99-D117-B298-2FD1-81776C6DE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048" y="1474435"/>
            <a:ext cx="10745951" cy="3929428"/>
          </a:xfrm>
        </p:spPr>
        <p:txBody>
          <a:bodyPr/>
          <a:lstStyle/>
          <a:p>
            <a:r>
              <a:rPr lang="he-IL" sz="3200" dirty="0"/>
              <a:t>חמישה תלמידים עברו את הקורסים :</a:t>
            </a:r>
            <a:r>
              <a:rPr lang="en-US" sz="3200" dirty="0"/>
              <a:t> </a:t>
            </a:r>
            <a:r>
              <a:rPr lang="he-IL" sz="3200" dirty="0"/>
              <a:t>מימון, שיווק ואסטרטגיה (בתכנית ה-</a:t>
            </a:r>
            <a:r>
              <a:rPr lang="en-US" sz="3200" dirty="0"/>
              <a:t>MBA</a:t>
            </a:r>
            <a:r>
              <a:rPr lang="he-IL" sz="3200" dirty="0"/>
              <a:t>), וקיבלו את הציונים הבאים (מעל סף המעבר)</a:t>
            </a:r>
            <a:r>
              <a:rPr lang="en-US" sz="3200" dirty="0"/>
              <a:t> 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2DEC-6474-98F9-C6DD-31F9017E4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AD2DD-172F-89BD-AAF1-B7504F00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81" y="3347331"/>
            <a:ext cx="6333685" cy="30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7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C11C-6C95-D201-05C5-06E7CA3DA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DF355E-C1E0-55E9-B16A-8AA6E367DB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081048" y="1474435"/>
                <a:ext cx="9221951" cy="3929428"/>
              </a:xfrm>
            </p:spPr>
            <p:txBody>
              <a:bodyPr/>
              <a:lstStyle/>
              <a:p>
                <a:r>
                  <a:rPr lang="he-IL" sz="3200" dirty="0"/>
                  <a:t>ניתן לראות שהמשתנים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he-IL" sz="3200" dirty="0"/>
                  <a:t> לא בלתי תלויים. </a:t>
                </a:r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DF355E-C1E0-55E9-B16A-8AA6E367D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081048" y="1474435"/>
                <a:ext cx="9221951" cy="3929428"/>
              </a:xfrm>
              <a:blipFill>
                <a:blip r:embed="rId3"/>
                <a:stretch>
                  <a:fillRect r="-17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6C631-C0C2-8B35-18C6-E50435B6A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EA528-9F39-7FD8-DC01-1E1C874BE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0B9E3-7A18-9FD0-7070-1C939005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11" y="2196035"/>
            <a:ext cx="10983858" cy="1895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0F768-6408-6969-AFFB-643C043E3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81" y="4220491"/>
            <a:ext cx="4969185" cy="262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279AC-84BF-C774-B467-CAF355B691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EB9EB-4ED3-1F2D-98F9-AD218E320A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70D2D-FB5B-FD42-356F-873D2185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94" y="0"/>
            <a:ext cx="8084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6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C11C-6C95-D201-05C5-06E7CA3DA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DF355E-C1E0-55E9-B16A-8AA6E367DB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70569" y="1001540"/>
                <a:ext cx="11923109" cy="3929428"/>
              </a:xfrm>
            </p:spPr>
            <p:txBody>
              <a:bodyPr/>
              <a:lstStyle/>
              <a:p>
                <a:r>
                  <a:rPr lang="he-IL" sz="3200" dirty="0"/>
                  <a:t>מכיוון שקיימת קורלציה בין משתנים אלו,</a:t>
                </a:r>
              </a:p>
              <a:p>
                <a:endParaRPr lang="he-IL" sz="3200" dirty="0"/>
              </a:p>
              <a:p>
                <a:endParaRPr lang="he-IL" sz="3200" dirty="0"/>
              </a:p>
              <a:p>
                <a:r>
                  <a:rPr lang="he-IL" sz="3200" dirty="0"/>
                  <a:t>האם ניתן להסביר את הנתונים באמצעות שני משתנים אחרים (לא נצפים)?</a:t>
                </a:r>
              </a:p>
              <a:p>
                <a:r>
                  <a:rPr lang="he-IL" sz="3200" dirty="0"/>
                  <a:t>לדוגמא,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sz="3200" dirty="0"/>
                  <a:t>- היכולת הכמותית של התלמידים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e-IL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e-IL" sz="3200" dirty="0"/>
                  <a:t>- היכולת המילולית של התלמידים </a:t>
                </a:r>
                <a:endParaRPr lang="en-IL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DF355E-C1E0-55E9-B16A-8AA6E367D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70569" y="1001540"/>
                <a:ext cx="11923109" cy="3929428"/>
              </a:xfrm>
              <a:blipFill>
                <a:blip r:embed="rId2"/>
                <a:stretch>
                  <a:fillRect r="-1329" b="-508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EA528-9F39-7FD8-DC01-1E1C874BE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0B9E3-7A18-9FD0-7070-1C939005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61" y="1807152"/>
            <a:ext cx="10983858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3021-30C6-A662-7D83-A8BAD2D66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מודל לתיאור התצפיות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B97B-1E97-C707-F181-3FE252309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5EFF8-DAC7-7CEA-2603-6F174B73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53" y="1001540"/>
            <a:ext cx="7367813" cy="375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DF883-2074-BEF8-847B-2A2BE8C8B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272" y="4764018"/>
            <a:ext cx="5150663" cy="1974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3930B0-EA9D-90FE-39A5-CE7A23B3C36E}"/>
              </a:ext>
            </a:extLst>
          </p:cNvPr>
          <p:cNvSpPr txBox="1"/>
          <p:nvPr/>
        </p:nvSpPr>
        <p:spPr>
          <a:xfrm>
            <a:off x="8024367" y="4950372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/>
              <a:t>הנחות המודל: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5305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AE55-709D-124F-9875-2074CA794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8F90F-E0E4-2CBD-6D18-4CB380063E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1"/>
            <a:r>
              <a:rPr lang="he-IL"/>
              <a:t>כותרת המצגת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702F2-1E34-734E-8D31-59E0CD8792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B471CC-1647-9041-AC92-CE8E329D929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9A473C-B33F-71AC-271C-9A031542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9" y="1102023"/>
            <a:ext cx="7367813" cy="2867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A5D15-4245-C9A9-A101-FF16726A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97" y="4400685"/>
            <a:ext cx="8383170" cy="194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6363D6-31C3-A36D-F1CA-5BF77F1D5BE4}"/>
              </a:ext>
            </a:extLst>
          </p:cNvPr>
          <p:cNvSpPr txBox="1"/>
          <p:nvPr/>
        </p:nvSpPr>
        <p:spPr>
          <a:xfrm>
            <a:off x="9910450" y="44006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dirty="0"/>
              <a:t>נוסחאות עזר:</a:t>
            </a:r>
            <a:endParaRPr lang="en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6846E-448B-9CED-AD1E-86A1E42D4C3F}"/>
              </a:ext>
            </a:extLst>
          </p:cNvPr>
          <p:cNvSpPr txBox="1"/>
          <p:nvPr/>
        </p:nvSpPr>
        <p:spPr>
          <a:xfrm>
            <a:off x="9138368" y="1420498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3200" dirty="0"/>
              <a:t>מההנחות נובע: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151653195"/>
      </p:ext>
    </p:extLst>
  </p:cSld>
  <p:clrMapOvr>
    <a:masterClrMapping/>
  </p:clrMapOvr>
</p:sld>
</file>

<file path=ppt/theme/theme1.xml><?xml version="1.0" encoding="utf-8"?>
<a:theme xmlns:a="http://schemas.openxmlformats.org/drawingml/2006/main" name="BarIlan">
  <a:themeElements>
    <a:clrScheme name="BarIlan2">
      <a:dk1>
        <a:srgbClr val="0A4127"/>
      </a:dk1>
      <a:lt1>
        <a:srgbClr val="FFFFFF"/>
      </a:lt1>
      <a:dk2>
        <a:srgbClr val="0A4127"/>
      </a:dk2>
      <a:lt2>
        <a:srgbClr val="F6FAF0"/>
      </a:lt2>
      <a:accent1>
        <a:srgbClr val="77CDE6"/>
      </a:accent1>
      <a:accent2>
        <a:srgbClr val="04280F"/>
      </a:accent2>
      <a:accent3>
        <a:srgbClr val="C3DC86"/>
      </a:accent3>
      <a:accent4>
        <a:srgbClr val="176936"/>
      </a:accent4>
      <a:accent5>
        <a:srgbClr val="77CDE6"/>
      </a:accent5>
      <a:accent6>
        <a:srgbClr val="C3DC86"/>
      </a:accent6>
      <a:hlink>
        <a:srgbClr val="0A4127"/>
      </a:hlink>
      <a:folHlink>
        <a:srgbClr val="04280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34893</TotalTime>
  <Words>543</Words>
  <Application>Microsoft Office PowerPoint</Application>
  <PresentationFormat>Widescreen</PresentationFormat>
  <Paragraphs>145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Monda</vt:lpstr>
      <vt:lpstr>BarIlan</vt:lpstr>
      <vt:lpstr>סטטיסטיקה תעשייתית וכלי תכנה  לתלמידי הנדסה תעשייה ומערכות מידע</vt:lpstr>
      <vt:lpstr>PowerPoint Presentation</vt:lpstr>
      <vt:lpstr>ניתוח פקטורים Factor analysis</vt:lpstr>
      <vt:lpstr>דוגמא </vt:lpstr>
      <vt:lpstr>PowerPoint Presentation</vt:lpstr>
      <vt:lpstr>PowerPoint Presentation</vt:lpstr>
      <vt:lpstr>PowerPoint Presentation</vt:lpstr>
      <vt:lpstr>מודל לתיאור התצפיות </vt:lpstr>
      <vt:lpstr>PowerPoint Presentation</vt:lpstr>
      <vt:lpstr>PowerPoint Presentation</vt:lpstr>
      <vt:lpstr>PowerPoint Presentation</vt:lpstr>
      <vt:lpstr>Theoretical variance-covariance matrix</vt:lpstr>
      <vt:lpstr>מקדמי ההשפעה β_ij    אינם יחידים </vt:lpstr>
      <vt:lpstr>מקדמי ההשפעה β_ij    אינם יחידים </vt:lpstr>
      <vt:lpstr>מקדמי ההשפעה β_ij  אינם יחידים (המשך)</vt:lpstr>
      <vt:lpstr>שלבי שיטת PCA- Principal Component Analysis</vt:lpstr>
      <vt:lpstr>איך מורידים מימד? </vt:lpstr>
      <vt:lpstr>קשר לקווריאנס? </vt:lpstr>
      <vt:lpstr>דוגמא </vt:lpstr>
      <vt:lpstr>ערכים עצמיים של מטריצת הקווריאנס</vt:lpstr>
      <vt:lpstr>PowerPoint Presentation</vt:lpstr>
      <vt:lpstr>דוגמא: </vt:lpstr>
      <vt:lpstr>Principal component analysis</vt:lpstr>
      <vt:lpstr>PowerPoint Presentation</vt:lpstr>
      <vt:lpstr>המשך דוגמת הציונים </vt:lpstr>
      <vt:lpstr>המשך דוגמת הציונים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Gonen Singer</cp:lastModifiedBy>
  <cp:revision>818</cp:revision>
  <dcterms:created xsi:type="dcterms:W3CDTF">2020-01-09T10:28:07Z</dcterms:created>
  <dcterms:modified xsi:type="dcterms:W3CDTF">2025-01-10T09:04:10Z</dcterms:modified>
</cp:coreProperties>
</file>